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4" r:id="rId4"/>
    <p:sldId id="265" r:id="rId5"/>
    <p:sldId id="266" r:id="rId6"/>
    <p:sldId id="267" r:id="rId7"/>
    <p:sldId id="279" r:id="rId8"/>
    <p:sldId id="268" r:id="rId9"/>
    <p:sldId id="269" r:id="rId10"/>
    <p:sldId id="270" r:id="rId11"/>
    <p:sldId id="271" r:id="rId12"/>
    <p:sldId id="272"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5033" autoAdjust="0"/>
  </p:normalViewPr>
  <p:slideViewPr>
    <p:cSldViewPr snapToGrid="0">
      <p:cViewPr varScale="1">
        <p:scale>
          <a:sx n="101" d="100"/>
          <a:sy n="101" d="100"/>
        </p:scale>
        <p:origin x="17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055D-787B-312B-ED96-D0B02B641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60B24CE-7DF3-78F4-4A0C-282B8395B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AECF531-A311-D435-A6C8-969805E81847}"/>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9C16253E-5632-7A69-E162-91233BD3ABC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1B2A627-BAA5-8FB0-A7E0-4FF26F440D02}"/>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187702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4D8E-35C4-931D-60FC-7D7E01013E9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363A466-33C8-7581-5447-57E691036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62C7F02-7937-2A84-CC1F-977153856AE3}"/>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57990CA9-2226-EF87-B92C-99246341712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14A4168-BD4E-232E-30B8-8417FE866224}"/>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358289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22EF8F-457E-18DA-C249-93136C6B96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C47FB82-6B04-4041-E1AB-10A54759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FCC7FCD-DAD5-BDDC-0176-1567327AC7C2}"/>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90B086B3-4CAE-71DE-735A-97675D60D60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AD58901-EDBD-93AF-983E-C206D06FCB06}"/>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133222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B682-702E-920C-D686-2A6513129A5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C48C93-B191-30DE-33AD-E4BDD8D6A9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98E60F7-202A-10E0-58C5-221090EC5F0D}"/>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9AEDB6B0-24FD-85B8-34CE-21B8C774DAE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13D9B48-6093-4EC6-0612-402FDEC14BE8}"/>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203342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8ADB-F769-B612-4483-18E9323D6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0625448-654D-B323-F2EC-52516DA0D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9667A-6803-092B-2C34-80D83F8E11D9}"/>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29F1DAF1-9692-EA51-8AD7-FB8298C0F91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F103F3D-98C4-DF43-5E25-EF481B10A50A}"/>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18176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F9D5-9ED6-477A-182A-4493E4EEC78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773A234-BF98-B587-C232-70039D437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7B94193-286E-1219-B7DD-4D288C000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2E83857-2065-FE66-5F22-EB953A48E8F4}"/>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6" name="Footer Placeholder 5">
            <a:extLst>
              <a:ext uri="{FF2B5EF4-FFF2-40B4-BE49-F238E27FC236}">
                <a16:creationId xmlns:a16="http://schemas.microsoft.com/office/drawing/2014/main" id="{F70EA5E5-3B17-A198-7987-1BC92AA8E88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DB2ECD0-5870-775F-15DF-ED6B8403E169}"/>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198022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F407-6609-3B72-BB43-A2A35152732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16EA045-B22F-3D5D-728E-637BF154F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97419-8956-4537-0EE3-7169C7F598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33CF4EE-2A4B-A61E-E845-157FA1CD6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1C1E0-9B29-51BA-A5DE-9E45D3EF37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C5ECDAD-5A7E-8D9D-AEAF-5305FC48847C}"/>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8" name="Footer Placeholder 7">
            <a:extLst>
              <a:ext uri="{FF2B5EF4-FFF2-40B4-BE49-F238E27FC236}">
                <a16:creationId xmlns:a16="http://schemas.microsoft.com/office/drawing/2014/main" id="{E77CCE48-B062-1AE1-297E-3D92F92EE3E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B5D4C8A-ABB7-CCAB-6753-7A7A968884C7}"/>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238169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CD90-4330-0DDF-96DA-FA2600808E2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37BF00C-83D7-A112-CA9D-E18DDE70D9B2}"/>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4" name="Footer Placeholder 3">
            <a:extLst>
              <a:ext uri="{FF2B5EF4-FFF2-40B4-BE49-F238E27FC236}">
                <a16:creationId xmlns:a16="http://schemas.microsoft.com/office/drawing/2014/main" id="{AF0F60FE-437B-B16D-069D-E871A7C7B25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E140B70-68F7-DED6-D93F-CB0B1AA099D3}"/>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91157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F5277-AA62-2E07-1CBB-90B61F16CC92}"/>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3" name="Footer Placeholder 2">
            <a:extLst>
              <a:ext uri="{FF2B5EF4-FFF2-40B4-BE49-F238E27FC236}">
                <a16:creationId xmlns:a16="http://schemas.microsoft.com/office/drawing/2014/main" id="{093BD1C0-A808-F8A5-4941-648657E7E7C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5B5CC05-B8DB-3F12-2986-57C0C9206292}"/>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30288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D8E7-2DAB-95C0-65D7-B5D216349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F3A2962-0B64-0AEF-5421-8E59D0B76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35CC47F-729F-8F6A-220E-D74D9B4C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0ED-8DA7-EF69-076A-5932A42F4F1E}"/>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6" name="Footer Placeholder 5">
            <a:extLst>
              <a:ext uri="{FF2B5EF4-FFF2-40B4-BE49-F238E27FC236}">
                <a16:creationId xmlns:a16="http://schemas.microsoft.com/office/drawing/2014/main" id="{8A7E3DB6-FB39-BF5E-AE09-7D7E39B6C9D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E7657E2-0ECE-E3E8-6DB7-B92945C84BEF}"/>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112639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79AA-7E53-8D97-E495-E1BEC13B3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312C362-CBDB-680B-5213-8A684F81D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CA6AECF-B5B1-E44A-4019-C722D151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5BEFF-50FD-4CBF-5177-21440CDFC41A}"/>
              </a:ext>
            </a:extLst>
          </p:cNvPr>
          <p:cNvSpPr>
            <a:spLocks noGrp="1"/>
          </p:cNvSpPr>
          <p:nvPr>
            <p:ph type="dt" sz="half" idx="10"/>
          </p:nvPr>
        </p:nvSpPr>
        <p:spPr/>
        <p:txBody>
          <a:bodyPr/>
          <a:lstStyle/>
          <a:p>
            <a:fld id="{71B2F77F-100D-4D06-880E-D6C558A325CE}" type="datetimeFigureOut">
              <a:rPr lang="en-NZ" smtClean="0"/>
              <a:t>16/08/2024</a:t>
            </a:fld>
            <a:endParaRPr lang="en-NZ"/>
          </a:p>
        </p:txBody>
      </p:sp>
      <p:sp>
        <p:nvSpPr>
          <p:cNvPr id="6" name="Footer Placeholder 5">
            <a:extLst>
              <a:ext uri="{FF2B5EF4-FFF2-40B4-BE49-F238E27FC236}">
                <a16:creationId xmlns:a16="http://schemas.microsoft.com/office/drawing/2014/main" id="{197D21E4-2911-05E3-9B2B-48D8F63111E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642B1A3-40C5-B440-7B65-B459ED2FAB98}"/>
              </a:ext>
            </a:extLst>
          </p:cNvPr>
          <p:cNvSpPr>
            <a:spLocks noGrp="1"/>
          </p:cNvSpPr>
          <p:nvPr>
            <p:ph type="sldNum" sz="quarter" idx="12"/>
          </p:nvPr>
        </p:nvSpPr>
        <p:spPr/>
        <p:txBody>
          <a:bodyPr/>
          <a:lstStyle/>
          <a:p>
            <a:fld id="{81C57998-75B2-4F73-9BA2-076FDECFCA4D}" type="slidenum">
              <a:rPr lang="en-NZ" smtClean="0"/>
              <a:t>‹#›</a:t>
            </a:fld>
            <a:endParaRPr lang="en-NZ"/>
          </a:p>
        </p:txBody>
      </p:sp>
    </p:spTree>
    <p:extLst>
      <p:ext uri="{BB962C8B-B14F-4D97-AF65-F5344CB8AC3E}">
        <p14:creationId xmlns:p14="http://schemas.microsoft.com/office/powerpoint/2010/main" val="340118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22FCC-4EA5-562E-29C8-E60A51B19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3F58D84-87D4-3074-7C8B-003471A0F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F65D58C-1FF2-FD2F-3F7E-2D98668D6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2F77F-100D-4D06-880E-D6C558A325CE}" type="datetimeFigureOut">
              <a:rPr lang="en-NZ" smtClean="0"/>
              <a:t>16/08/2024</a:t>
            </a:fld>
            <a:endParaRPr lang="en-NZ"/>
          </a:p>
        </p:txBody>
      </p:sp>
      <p:sp>
        <p:nvSpPr>
          <p:cNvPr id="5" name="Footer Placeholder 4">
            <a:extLst>
              <a:ext uri="{FF2B5EF4-FFF2-40B4-BE49-F238E27FC236}">
                <a16:creationId xmlns:a16="http://schemas.microsoft.com/office/drawing/2014/main" id="{4F14768D-8F04-46CC-48A5-BC51CCF3C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80B619B-816B-7F57-DBA5-94E830711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57998-75B2-4F73-9BA2-076FDECFCA4D}" type="slidenum">
              <a:rPr lang="en-NZ" smtClean="0"/>
              <a:t>‹#›</a:t>
            </a:fld>
            <a:endParaRPr lang="en-NZ"/>
          </a:p>
        </p:txBody>
      </p:sp>
    </p:spTree>
    <p:extLst>
      <p:ext uri="{BB962C8B-B14F-4D97-AF65-F5344CB8AC3E}">
        <p14:creationId xmlns:p14="http://schemas.microsoft.com/office/powerpoint/2010/main" val="20774389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D132E9-F187-C640-95E9-45E91DEC6C53}"/>
              </a:ext>
            </a:extLst>
          </p:cNvPr>
          <p:cNvSpPr>
            <a:spLocks noGrp="1"/>
          </p:cNvSpPr>
          <p:nvPr>
            <p:ph type="ctrTitle"/>
          </p:nvPr>
        </p:nvSpPr>
        <p:spPr>
          <a:xfrm>
            <a:off x="874815" y="798703"/>
            <a:ext cx="5221185" cy="3072015"/>
          </a:xfrm>
        </p:spPr>
        <p:txBody>
          <a:bodyPr anchor="b">
            <a:normAutofit/>
          </a:bodyPr>
          <a:lstStyle/>
          <a:p>
            <a:r>
              <a:rPr lang="en-NZ" dirty="0"/>
              <a:t>NZIFST Annual Conference</a:t>
            </a:r>
            <a:endParaRPr lang="en-NZ"/>
          </a:p>
        </p:txBody>
      </p:sp>
      <p:sp>
        <p:nvSpPr>
          <p:cNvPr id="3" name="Subtitle 2">
            <a:extLst>
              <a:ext uri="{FF2B5EF4-FFF2-40B4-BE49-F238E27FC236}">
                <a16:creationId xmlns:a16="http://schemas.microsoft.com/office/drawing/2014/main" id="{992664E8-D610-0B85-24E0-CAA030D5049B}"/>
              </a:ext>
            </a:extLst>
          </p:cNvPr>
          <p:cNvSpPr>
            <a:spLocks noGrp="1"/>
          </p:cNvSpPr>
          <p:nvPr>
            <p:ph type="subTitle" idx="1"/>
          </p:nvPr>
        </p:nvSpPr>
        <p:spPr>
          <a:xfrm>
            <a:off x="870148" y="3962792"/>
            <a:ext cx="5221185" cy="2102108"/>
          </a:xfrm>
        </p:spPr>
        <p:txBody>
          <a:bodyPr anchor="t">
            <a:normAutofit/>
          </a:bodyPr>
          <a:lstStyle/>
          <a:p>
            <a:r>
              <a:rPr lang="en-NZ"/>
              <a:t>Awards Dinner Citations 2024</a:t>
            </a:r>
          </a:p>
        </p:txBody>
      </p:sp>
      <p:sp>
        <p:nvSpPr>
          <p:cNvPr id="59" name="Freeform: Shape 5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green and blue logo&#10;&#10;Description automatically generated">
            <a:extLst>
              <a:ext uri="{FF2B5EF4-FFF2-40B4-BE49-F238E27FC236}">
                <a16:creationId xmlns:a16="http://schemas.microsoft.com/office/drawing/2014/main" id="{0B1C7FB0-4778-407D-87F6-5772A2FE4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771" y="1209578"/>
            <a:ext cx="366044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63" name="Freeform: Shape 6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8116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816599" cy="1325563"/>
          </a:xfrm>
        </p:spPr>
        <p:txBody>
          <a:bodyPr>
            <a:normAutofit/>
          </a:bodyPr>
          <a:lstStyle/>
          <a:p>
            <a:r>
              <a:rPr lang="en-NZ" sz="3600" dirty="0"/>
              <a:t>Lifetime Achievement Award – Peter Gwatkin</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Autofit/>
          </a:bodyPr>
          <a:lstStyle/>
          <a:p>
            <a:pPr marL="0" indent="0">
              <a:buNone/>
            </a:pPr>
            <a:r>
              <a:rPr lang="en-GB" sz="1050" dirty="0">
                <a:effectLst/>
                <a:ea typeface="Times New Roman" panose="02020603050405020304" pitchFamily="18" charset="0"/>
                <a:cs typeface="Times New Roman" panose="02020603050405020304" pitchFamily="18" charset="0"/>
              </a:rPr>
              <a:t>This award, formerly known as the Distinguished Service Award, recognises long and exceptional service and/or contribution to a New Zealand Food Industry sector in a scientific, technical, teaching, marketing or managerial role; and is specifically for industry personnel approaching, or in retirement.</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This man’s working life started following graduation with a BSc (Hons) from the University of New South Wales when he joined CSIRO as an experimental scientist on topics as broad as salmonella decontamination of chicken and treatment of dried vine fruit washes. </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In 1985 a move to Mildura Fruit Juices as Chief Chemist was the start of a lifetime involvement in, and the development of in-depth knowledge of the beverage industry.</a:t>
            </a:r>
            <a:endParaRPr lang="en-NZ" sz="1050" dirty="0">
              <a:effectLst/>
              <a:ea typeface="Times New Roman" panose="02020603050405020304" pitchFamily="18" charset="0"/>
              <a:cs typeface="Times New Roman" panose="02020603050405020304" pitchFamily="18" charset="0"/>
            </a:endParaRPr>
          </a:p>
          <a:p>
            <a:pPr marL="0" indent="0">
              <a:buNone/>
            </a:pPr>
            <a:r>
              <a:rPr lang="en-NZ" sz="1050" dirty="0">
                <a:effectLst/>
                <a:uFill>
                  <a:solidFill>
                    <a:srgbClr val="000000"/>
                  </a:solidFill>
                </a:uFill>
                <a:ea typeface="Arial Unicode MS"/>
                <a:cs typeface="Times New Roman" panose="02020603050405020304" pitchFamily="18" charset="0"/>
              </a:rPr>
              <a:t>The move to New Zealand came when he joined Universal Flavours (now Sensient Technologies) in 1991, with the goal to create a technical department. From a lab the size of a store cupboard, he established processes and systems for R&amp;D and Quality Control. He was also developing new flavours, colours and specialty sauces on behalf of New Zealand companies for local manufacture.  Many of these products are still on the shelves. He was at the forefront of innovation in the beverage industry during the evolution of Energy drinks and </a:t>
            </a:r>
            <a:r>
              <a:rPr lang="en-NZ" sz="1050" dirty="0">
                <a:effectLst/>
                <a:uFill>
                  <a:solidFill>
                    <a:srgbClr val="000000"/>
                  </a:solidFill>
                </a:uFill>
                <a:ea typeface="Arial Unicode MS"/>
                <a:cs typeface="ñ['B1ò"/>
              </a:rPr>
              <a:t>other ‘new age beverages’ as they were once called.</a:t>
            </a:r>
            <a:endParaRPr lang="en-NZ" sz="1050" dirty="0">
              <a:effectLst/>
              <a:uFill>
                <a:solidFill>
                  <a:srgbClr val="000000"/>
                </a:solidFill>
              </a:uFill>
              <a:ea typeface="Arial Unicode MS"/>
              <a:cs typeface="Times New Roman" panose="02020603050405020304" pitchFamily="18" charset="0"/>
            </a:endParaRPr>
          </a:p>
          <a:p>
            <a:pPr marL="0" indent="0">
              <a:buNone/>
            </a:pPr>
            <a:r>
              <a:rPr lang="en-NZ" sz="1050" dirty="0">
                <a:effectLst/>
                <a:uFill>
                  <a:solidFill>
                    <a:srgbClr val="000000"/>
                  </a:solidFill>
                </a:uFill>
                <a:ea typeface="Arial Unicode MS"/>
                <a:cs typeface="ñ['B1ò"/>
              </a:rPr>
              <a:t>He has also helped train many new food technology graduates in the fundamentals of beverage formulation – his knowledge meant he was instrumental in establishing a flavours and colours training workshop taught at tertiary level. </a:t>
            </a:r>
            <a:endParaRPr lang="en-NZ" sz="1050" dirty="0">
              <a:effectLst/>
              <a:uFill>
                <a:solidFill>
                  <a:srgbClr val="000000"/>
                </a:solidFill>
              </a:uFill>
              <a:ea typeface="Arial Unicode MS"/>
              <a:cs typeface="Times New Roman" panose="02020603050405020304" pitchFamily="18" charset="0"/>
            </a:endParaRPr>
          </a:p>
          <a:p>
            <a:pPr marL="0" indent="0">
              <a:buNone/>
            </a:pPr>
            <a:r>
              <a:rPr lang="en-NZ" sz="1050" dirty="0">
                <a:effectLst/>
                <a:uFill>
                  <a:solidFill>
                    <a:srgbClr val="000000"/>
                  </a:solidFill>
                </a:uFill>
                <a:ea typeface="Arial Unicode MS"/>
                <a:cs typeface="ñ['B1ò"/>
              </a:rPr>
              <a:t>When the New Zealand Juice Council (now the Juice and Beverage Association) was established, his involvement was immediate, on the Technical committee; as an advocate for the industry to Government and later, on the Compliance Committee. His knowledge of the regulations paired with his technical knowledge on beverages was invaluable to both committees.</a:t>
            </a:r>
            <a:endParaRPr lang="en-NZ" sz="1050" dirty="0">
              <a:effectLst/>
              <a:uFill>
                <a:solidFill>
                  <a:srgbClr val="000000"/>
                </a:solidFill>
              </a:uFill>
              <a:ea typeface="Arial Unicode MS"/>
              <a:cs typeface="Times New Roman" panose="02020603050405020304" pitchFamily="18" charset="0"/>
            </a:endParaRPr>
          </a:p>
          <a:p>
            <a:pPr marL="0" indent="0">
              <a:buNone/>
            </a:pPr>
            <a:r>
              <a:rPr lang="en-GB" sz="1050" dirty="0">
                <a:effectLst/>
                <a:ea typeface="Times New Roman" panose="02020603050405020304" pitchFamily="18" charset="0"/>
                <a:cs typeface="ñ['B1ò"/>
              </a:rPr>
              <a:t>We cannot think of anyone more deserving of this award than “Encyclopaedia </a:t>
            </a:r>
            <a:r>
              <a:rPr lang="en-GB" sz="1050" dirty="0" err="1">
                <a:effectLst/>
                <a:ea typeface="Times New Roman" panose="02020603050405020304" pitchFamily="18" charset="0"/>
                <a:cs typeface="ñ['B1ò"/>
              </a:rPr>
              <a:t>Gwatanica</a:t>
            </a:r>
            <a:r>
              <a:rPr lang="en-GB" sz="1050" dirty="0">
                <a:effectLst/>
                <a:ea typeface="Times New Roman" panose="02020603050405020304" pitchFamily="18" charset="0"/>
                <a:cs typeface="ñ['B1ò"/>
              </a:rPr>
              <a:t>…”</a:t>
            </a:r>
            <a:endParaRPr lang="en-NZ" sz="1050" dirty="0">
              <a:effectLst/>
              <a:ea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book&#10;&#10;Description automatically generated">
            <a:extLst>
              <a:ext uri="{FF2B5EF4-FFF2-40B4-BE49-F238E27FC236}">
                <a16:creationId xmlns:a16="http://schemas.microsoft.com/office/drawing/2014/main" id="{870810A3-A4E5-89F5-328D-57E443E8E276}"/>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65CD59B5-ED79-A454-FB0D-5A0C4133C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3861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a:t>Ron Hooker Award – </a:t>
            </a:r>
            <a:br>
              <a:rPr lang="en-NZ"/>
            </a:br>
            <a:r>
              <a:rPr lang="en-NZ"/>
              <a:t>Bob Olayo</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300">
                <a:effectLst/>
                <a:ea typeface="Times New Roman" panose="02020603050405020304" pitchFamily="18" charset="0"/>
                <a:cs typeface="Lucida Grande"/>
              </a:rPr>
              <a:t>Established to honour the outstanding voluntary contribution given by Ron Hooker to the NZIFST since its formation in 1965, this award recognises significant past or current service or contribution to the NZIFST, developing the affairs of the Institute, its Branches or Divisions. </a:t>
            </a:r>
            <a:endParaRPr lang="en-NZ" sz="1300">
              <a:effectLst/>
              <a:ea typeface="Times New Roman" panose="02020603050405020304" pitchFamily="18" charset="0"/>
              <a:cs typeface="Times New Roman" panose="02020603050405020304" pitchFamily="18" charset="0"/>
            </a:endParaRPr>
          </a:p>
          <a:p>
            <a:pPr marL="0" indent="0">
              <a:buNone/>
            </a:pPr>
            <a:r>
              <a:rPr lang="en-NZ" sz="1300">
                <a:effectLst/>
                <a:uFill>
                  <a:solidFill>
                    <a:srgbClr val="000000"/>
                  </a:solidFill>
                </a:uFill>
                <a:ea typeface="Arial Unicode MS"/>
                <a:cs typeface="Lucida Grande"/>
              </a:rPr>
              <a:t>This year’s recipient has been a member of NZIFST for over 7 years. During this time, he has fulfilled several roles both at Branch and Board level. He has focused on growing membership through promoting value and learning opportunities.</a:t>
            </a:r>
            <a:endParaRPr lang="en-NZ" sz="1300">
              <a:effectLst/>
              <a:uFill>
                <a:solidFill>
                  <a:srgbClr val="000000"/>
                </a:solidFill>
              </a:uFill>
              <a:ea typeface="Arial Unicode MS"/>
              <a:cs typeface="Times New Roman" panose="02020603050405020304" pitchFamily="18" charset="0"/>
            </a:endParaRPr>
          </a:p>
          <a:p>
            <a:pPr marL="0" indent="0">
              <a:buNone/>
            </a:pPr>
            <a:r>
              <a:rPr lang="en-NZ" sz="1300">
                <a:effectLst/>
                <a:uFill>
                  <a:solidFill>
                    <a:srgbClr val="000000"/>
                  </a:solidFill>
                </a:uFill>
                <a:ea typeface="Arial Unicode MS"/>
                <a:cs typeface="Lucida Grande"/>
              </a:rPr>
              <a:t>He served on his local branch since 2016, on committee then as Branch Chair which led to a place as branch representative on the NZIFST Board.  </a:t>
            </a:r>
            <a:endParaRPr lang="en-NZ" sz="1300">
              <a:effectLst/>
              <a:uFill>
                <a:solidFill>
                  <a:srgbClr val="000000"/>
                </a:solidFill>
              </a:uFill>
              <a:ea typeface="Arial Unicode MS"/>
              <a:cs typeface="Times New Roman" panose="02020603050405020304" pitchFamily="18" charset="0"/>
            </a:endParaRPr>
          </a:p>
          <a:p>
            <a:pPr marL="0" indent="0">
              <a:buNone/>
            </a:pPr>
            <a:r>
              <a:rPr lang="en-NZ" sz="1300">
                <a:effectLst/>
                <a:uFill>
                  <a:solidFill>
                    <a:srgbClr val="000000"/>
                  </a:solidFill>
                </a:uFill>
                <a:ea typeface="Arial Unicode MS"/>
                <a:cs typeface="Lucida Grande"/>
              </a:rPr>
              <a:t>His company has hosted branch committees for a number years and always actively promoted the affairs of the institute. He is also our branch photographer and zoom webinar host. </a:t>
            </a:r>
            <a:endParaRPr lang="en-NZ" sz="1300">
              <a:effectLst/>
              <a:uFill>
                <a:solidFill>
                  <a:srgbClr val="000000"/>
                </a:solidFill>
              </a:uFill>
              <a:ea typeface="Arial Unicode MS"/>
              <a:cs typeface="Times New Roman" panose="02020603050405020304" pitchFamily="18" charset="0"/>
            </a:endParaRPr>
          </a:p>
          <a:p>
            <a:pPr marL="0" indent="0">
              <a:buNone/>
            </a:pPr>
            <a:r>
              <a:rPr lang="en-NZ" sz="1300">
                <a:effectLst/>
                <a:uFill>
                  <a:solidFill>
                    <a:srgbClr val="000000"/>
                  </a:solidFill>
                </a:uFill>
                <a:ea typeface="Arial Unicode MS"/>
                <a:cs typeface="Lucida Grande"/>
              </a:rPr>
              <a:t>Among other things, he has worked closely with the local committee to increase member engagement through presentation and events,  providing unwavering support to the Branch and the </a:t>
            </a:r>
            <a:r>
              <a:rPr lang="en-GB" sz="1300">
                <a:effectLst/>
                <a:uFill>
                  <a:solidFill>
                    <a:srgbClr val="000000"/>
                  </a:solidFill>
                </a:uFill>
                <a:ea typeface="Times New Roman" panose="02020603050405020304" pitchFamily="18" charset="0"/>
                <a:cs typeface="Lucida Grande"/>
              </a:rPr>
              <a:t>Institute.</a:t>
            </a:r>
            <a:endParaRPr lang="en-NZ" sz="1300">
              <a:effectLst/>
              <a:uFill>
                <a:solidFill>
                  <a:srgbClr val="000000"/>
                </a:solidFill>
              </a:uFill>
              <a:ea typeface="Arial Unicode MS"/>
              <a:cs typeface="Times New Roman" panose="02020603050405020304" pitchFamily="18" charset="0"/>
            </a:endParaRPr>
          </a:p>
          <a:p>
            <a:pPr marL="0" indent="0">
              <a:buNone/>
            </a:pPr>
            <a:r>
              <a:rPr lang="en-NZ" sz="1300">
                <a:effectLst/>
                <a:uFill>
                  <a:solidFill>
                    <a:srgbClr val="000000"/>
                  </a:solidFill>
                </a:uFill>
                <a:ea typeface="Arial Unicode MS"/>
                <a:cs typeface="Lucida Grande"/>
              </a:rPr>
              <a:t>One of his Key strengths is experience garnered over many years in industry.</a:t>
            </a:r>
            <a:endParaRPr lang="en-NZ" sz="1300">
              <a:effectLst/>
              <a:uFill>
                <a:solidFill>
                  <a:srgbClr val="000000"/>
                </a:solidFill>
              </a:uFill>
              <a:ea typeface="Arial Unicode MS"/>
              <a:cs typeface="Times New Roman" panose="02020603050405020304" pitchFamily="18" charset="0"/>
            </a:endParaRP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trophy&#10;&#10;Description automatically generated">
            <a:extLst>
              <a:ext uri="{FF2B5EF4-FFF2-40B4-BE49-F238E27FC236}">
                <a16:creationId xmlns:a16="http://schemas.microsoft.com/office/drawing/2014/main" id="{9A6F1E22-636E-6E18-D50B-C7566BC304C8}"/>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A506C6D7-094F-3F0C-BCFA-71B3A334B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0636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sz="2800"/>
              <a:t>Exceptional Leadership In the Food Industry Award – </a:t>
            </a:r>
            <a:br>
              <a:rPr lang="en-NZ" sz="2800"/>
            </a:br>
            <a:r>
              <a:rPr lang="en-NZ" sz="2800"/>
              <a:t>Debbie Hawkes</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0" y="1825625"/>
            <a:ext cx="5389879" cy="4351338"/>
          </a:xfrm>
        </p:spPr>
        <p:txBody>
          <a:bodyPr>
            <a:noAutofit/>
          </a:bodyPr>
          <a:lstStyle/>
          <a:p>
            <a:pPr marL="0" indent="0">
              <a:buNone/>
            </a:pPr>
            <a:r>
              <a:rPr lang="en-GB" sz="1050" dirty="0">
                <a:effectLst/>
                <a:ea typeface="Times New Roman" panose="02020603050405020304" pitchFamily="18" charset="0"/>
                <a:cs typeface="Times New Roman" panose="02020603050405020304" pitchFamily="18" charset="0"/>
              </a:rPr>
              <a:t>Our winner tonight has a Food Technology degree from Massey University and has been working in the Food Industry for over 30 years. The majority of her career has been in New Zealand-based Quality and Food Safety Operational roles, for businesses such as Germantown, Danisco and Dupont marketers of food ingredient products covering Asia Pacific and South Asia regions. She is currently IT Systems &amp; Process Manager at Hawkins Watts.  </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Her governance experience includes a term as NZIFST Auckland Branch Chair (1995-1997) and as a current board member of the Allergen Bureau. </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As many here will know, she has an affinity for quality systems and information technology, an affinity that has enabled her exceptional contribution to the food industry. </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She has been involved with the Allergen Bureau from the beginning when she was nominated in 2006 to represent Danisco, one of the Bureau’s Founding Members. Since then, her involvement has been continuous, participating in many Working Groups, and stepping up to a position on the Allergen Bureau Board in October 2017.</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cs typeface="Times New Roman" panose="02020603050405020304" pitchFamily="18" charset="0"/>
              </a:rPr>
              <a:t>As industry and health systems developed better understanding of food allergens, it became clear that a framework was needed to build a quantitative allergen risk assessment tool and tonight’s awardee was instrumental in the initial development and creation of the Voluntary Incidental Trace Allergen Labelling (VITAL®) calculator, which was launched in 2007, in the form of a free, downloadable spreadsheet from the Allergen Bureau website. Many hundreds of downloads followed, as Australia and New Zealand food industry recognised the value of the VITAL calculator and what became an Allergen Bureau world-recognised achievement It is this contribution that we are recognising at this NZIFST 2024 Annual Conference.</a:t>
            </a:r>
            <a:endParaRPr lang="en-NZ" sz="1050" dirty="0">
              <a:effectLst/>
              <a:ea typeface="Times New Roman" panose="02020603050405020304" pitchFamily="18" charset="0"/>
              <a:cs typeface="Times New Roman" panose="02020603050405020304" pitchFamily="18" charset="0"/>
            </a:endParaRPr>
          </a:p>
          <a:p>
            <a:pPr marL="0" indent="0">
              <a:buNone/>
            </a:pPr>
            <a:r>
              <a:rPr lang="en-GB" sz="1050" dirty="0">
                <a:effectLst/>
                <a:ea typeface="Times New Roman" panose="02020603050405020304" pitchFamily="18" charset="0"/>
              </a:rPr>
              <a:t>Today we recognise the Excel-loving developer of the ‘First Architecture’ of VITAL , and the VITAL calculator. This remains today as an exceptional achievement that has underpinned the evolution of world-class allergen management within the Australia New Zealand and broader food industries, enabling scientifically-supported allergen information to be provided to thousands of food allergic consumers and their caregivers, who rely on accurate food labelling to keep them safe.</a:t>
            </a:r>
            <a:endParaRPr lang="en-NZ" sz="1050" dirty="0">
              <a:effectLst/>
              <a:uFill>
                <a:solidFill>
                  <a:srgbClr val="000000"/>
                </a:solidFill>
              </a:uFill>
              <a:ea typeface="Arial Unicode MS"/>
              <a:cs typeface="Times New Roman" panose="02020603050405020304" pitchFamily="18" charset="0"/>
            </a:endParaRP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trophy&#10;&#10;Description automatically generated">
            <a:extLst>
              <a:ext uri="{FF2B5EF4-FFF2-40B4-BE49-F238E27FC236}">
                <a16:creationId xmlns:a16="http://schemas.microsoft.com/office/drawing/2014/main" id="{4B78AD1E-652C-EABA-A35F-CE5796B486F2}"/>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9045C0F5-B43F-7EBA-C009-8DD43AF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4589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sz="2800" dirty="0">
                <a:solidFill>
                  <a:schemeClr val="tx2"/>
                </a:solidFill>
              </a:rPr>
              <a:t>JC Andrews Award – </a:t>
            </a:r>
            <a:br>
              <a:rPr lang="en-NZ" sz="2800" dirty="0">
                <a:solidFill>
                  <a:schemeClr val="tx2"/>
                </a:solidFill>
              </a:rPr>
            </a:br>
            <a:r>
              <a:rPr lang="en-NZ" sz="2800" dirty="0">
                <a:solidFill>
                  <a:schemeClr val="tx2"/>
                </a:solidFill>
              </a:rPr>
              <a:t>Chris </a:t>
            </a:r>
            <a:r>
              <a:rPr lang="en-NZ" sz="2800" dirty="0" err="1">
                <a:solidFill>
                  <a:schemeClr val="tx2"/>
                </a:solidFill>
              </a:rPr>
              <a:t>Bloore</a:t>
            </a:r>
            <a:endParaRPr lang="en-NZ" sz="2800" dirty="0"/>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652905"/>
            <a:ext cx="5092194" cy="4351338"/>
          </a:xfrm>
        </p:spPr>
        <p:txBody>
          <a:bodyPr>
            <a:noAutofit/>
          </a:bodyPr>
          <a:lstStyle/>
          <a:p>
            <a:pPr marL="0" indent="0">
              <a:lnSpc>
                <a:spcPct val="130000"/>
              </a:lnSpc>
              <a:buNone/>
            </a:pPr>
            <a:r>
              <a:rPr lang="en-NZ" sz="1100" dirty="0">
                <a:effectLst/>
                <a:ea typeface="Calibri" panose="020F0502020204030204" pitchFamily="34" charset="0"/>
                <a:cs typeface="Times New Roman" panose="02020603050405020304" pitchFamily="18" charset="0"/>
              </a:rPr>
              <a:t>Our 2024 J C Andrews Award winner’s career is distinguished by notable achievements, starting with his completion of a B.Sc. in Chemistry and a B.E. (Chemical Engineering Hons) from the University of Canterbury, New Zealand, followed by an MSc in Control Engineering from the University of Manchester, U.K., and a Ph.D. focusing on Spray drying from Massey University. </a:t>
            </a:r>
          </a:p>
          <a:p>
            <a:pPr marL="0" indent="0">
              <a:lnSpc>
                <a:spcPct val="130000"/>
              </a:lnSpc>
              <a:buNone/>
            </a:pPr>
            <a:r>
              <a:rPr lang="en-NZ" sz="1100" dirty="0">
                <a:effectLst/>
                <a:ea typeface="Calibri" panose="020F0502020204030204" pitchFamily="34" charset="0"/>
                <a:cs typeface="Times New Roman" panose="02020603050405020304" pitchFamily="18" charset="0"/>
              </a:rPr>
              <a:t>With a career spanning over five decades, he has amassed a wealth of experience and expertise. Initially, he served as a research chemical engineer at the NZ Dairy Research Institute for 19 years, followed by 32 years as a self-employed consultant. Throughout his career, he has been deeply engaged in training and educational initiatives across Australia, New Zealand, Europe, and the USA. </a:t>
            </a:r>
          </a:p>
          <a:p>
            <a:pPr marL="0" indent="0">
              <a:lnSpc>
                <a:spcPct val="130000"/>
              </a:lnSpc>
              <a:buNone/>
            </a:pPr>
            <a:r>
              <a:rPr lang="en-NZ" sz="1100" dirty="0">
                <a:effectLst/>
                <a:ea typeface="Calibri" panose="020F0502020204030204" pitchFamily="34" charset="0"/>
                <a:cs typeface="Times New Roman" panose="02020603050405020304" pitchFamily="18" charset="0"/>
              </a:rPr>
              <a:t>His early days at the NZ Dairy Research Institute in Palmerston North involved detailed research on spray drying with a focus on high pressure nozzle atomisation systems’ design and performance. </a:t>
            </a:r>
          </a:p>
          <a:p>
            <a:pPr marL="0" indent="0">
              <a:lnSpc>
                <a:spcPct val="130000"/>
              </a:lnSpc>
              <a:buNone/>
            </a:pPr>
            <a:r>
              <a:rPr lang="en-NZ" sz="1100" dirty="0">
                <a:effectLst/>
                <a:ea typeface="Calibri" panose="020F0502020204030204" pitchFamily="34" charset="0"/>
                <a:cs typeface="Times New Roman" panose="02020603050405020304" pitchFamily="18" charset="0"/>
              </a:rPr>
              <a:t>He was also heavily involved in developing control algorithms for optimisation of the spray drying process. The sticky point and glass transition defining work on drying powders helped many New Zealand operators significantly improve drying performance. </a:t>
            </a:r>
          </a:p>
          <a:p>
            <a:pPr marL="0" indent="0">
              <a:lnSpc>
                <a:spcPct val="130000"/>
              </a:lnSpc>
              <a:buNone/>
            </a:pPr>
            <a:r>
              <a:rPr lang="en-NZ" sz="1100" dirty="0">
                <a:effectLst/>
                <a:ea typeface="Calibri" panose="020F0502020204030204" pitchFamily="34" charset="0"/>
                <a:cs typeface="Times New Roman" panose="02020603050405020304" pitchFamily="18" charset="0"/>
              </a:rPr>
              <a:t>The advent of multistage and integrated spray drying systems in the New Zealand Dairy Industry brought much complexity to operating performance of spray driers. </a:t>
            </a: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erson holding a plaque&#10;&#10;Description automatically generated">
            <a:extLst>
              <a:ext uri="{FF2B5EF4-FFF2-40B4-BE49-F238E27FC236}">
                <a16:creationId xmlns:a16="http://schemas.microsoft.com/office/drawing/2014/main" id="{6C558BD4-D9D5-749D-A31F-C935E79E049C}"/>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9" name="Picture 8" descr="A green and blue logo&#10;&#10;Description automatically generated">
            <a:extLst>
              <a:ext uri="{FF2B5EF4-FFF2-40B4-BE49-F238E27FC236}">
                <a16:creationId xmlns:a16="http://schemas.microsoft.com/office/drawing/2014/main" id="{A844BDB5-634C-A75A-9737-5D66B2501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92B21165-6230-CAE6-3575-49D450DF9417}"/>
              </a:ext>
            </a:extLst>
          </p:cNvPr>
          <p:cNvSpPr txBox="1"/>
          <p:nvPr/>
        </p:nvSpPr>
        <p:spPr>
          <a:xfrm>
            <a:off x="5192252" y="6330494"/>
            <a:ext cx="1098430" cy="230832"/>
          </a:xfrm>
          <a:prstGeom prst="rect">
            <a:avLst/>
          </a:prstGeom>
          <a:noFill/>
        </p:spPr>
        <p:txBody>
          <a:bodyPr wrap="square" rtlCol="0">
            <a:spAutoFit/>
          </a:bodyPr>
          <a:lstStyle/>
          <a:p>
            <a:r>
              <a:rPr lang="en-NZ" sz="900" i="1" dirty="0"/>
              <a:t>Cont. on next page</a:t>
            </a:r>
          </a:p>
        </p:txBody>
      </p:sp>
    </p:spTree>
    <p:extLst>
      <p:ext uri="{BB962C8B-B14F-4D97-AF65-F5344CB8AC3E}">
        <p14:creationId xmlns:p14="http://schemas.microsoft.com/office/powerpoint/2010/main" val="170837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sz="2800" dirty="0">
                <a:solidFill>
                  <a:schemeClr val="tx2"/>
                </a:solidFill>
              </a:rPr>
              <a:t>JC Andrews Award – </a:t>
            </a:r>
            <a:br>
              <a:rPr lang="en-NZ" sz="2800" dirty="0">
                <a:solidFill>
                  <a:schemeClr val="tx2"/>
                </a:solidFill>
              </a:rPr>
            </a:br>
            <a:r>
              <a:rPr lang="en-NZ" sz="2800" dirty="0">
                <a:solidFill>
                  <a:schemeClr val="tx2"/>
                </a:solidFill>
              </a:rPr>
              <a:t>Chris </a:t>
            </a:r>
            <a:r>
              <a:rPr lang="en-NZ" sz="2800" dirty="0" err="1">
                <a:solidFill>
                  <a:schemeClr val="tx2"/>
                </a:solidFill>
              </a:rPr>
              <a:t>Bloore</a:t>
            </a:r>
            <a:endParaRPr lang="en-NZ" sz="2800" dirty="0"/>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Autofit/>
          </a:bodyPr>
          <a:lstStyle/>
          <a:p>
            <a:pPr marL="0" indent="0">
              <a:lnSpc>
                <a:spcPct val="130000"/>
              </a:lnSpc>
              <a:buNone/>
            </a:pPr>
            <a:r>
              <a:rPr lang="en-NZ" sz="1100" dirty="0">
                <a:effectLst/>
                <a:ea typeface="Calibri" panose="020F0502020204030204" pitchFamily="34" charset="0"/>
                <a:cs typeface="Times New Roman" panose="02020603050405020304" pitchFamily="18" charset="0"/>
              </a:rPr>
              <a:t>The algorithms he developed for the control of these more complex drying systems were widely used by industry to manage these processes.</a:t>
            </a:r>
          </a:p>
          <a:p>
            <a:pPr marL="0" indent="0">
              <a:lnSpc>
                <a:spcPct val="130000"/>
              </a:lnSpc>
              <a:buNone/>
            </a:pPr>
            <a:r>
              <a:rPr lang="en-NZ" sz="1100" dirty="0">
                <a:effectLst/>
                <a:ea typeface="Calibri" panose="020F0502020204030204" pitchFamily="34" charset="0"/>
                <a:cs typeface="Times New Roman" panose="02020603050405020304" pitchFamily="18" charset="0"/>
              </a:rPr>
              <a:t>As an active member of the NZIFST, he has made significant contributions to both industry education and the nurturing of young talents. His commitment to education is evident from his extensive lecturing experience, notably as part of the Dairy Graduate Training Programme and at the University of Otago. </a:t>
            </a:r>
          </a:p>
          <a:p>
            <a:pPr marL="0" indent="0">
              <a:lnSpc>
                <a:spcPct val="130000"/>
              </a:lnSpc>
              <a:buNone/>
            </a:pPr>
            <a:r>
              <a:rPr lang="en-NZ" sz="1100" dirty="0">
                <a:effectLst/>
                <a:ea typeface="Calibri" panose="020F0502020204030204" pitchFamily="34" charset="0"/>
                <a:cs typeface="Times New Roman" panose="02020603050405020304" pitchFamily="18" charset="0"/>
              </a:rPr>
              <a:t>He is internationally recognised as a leading expert in spray drier design, with his expertise showcased in his seminal work on dust explosions. His contributions extend beyond academia, as he led the development of crucial safety measures, including blast doors and suppression systems, which have undoubtedly saved countless lives and prevented extensive equipment damage. </a:t>
            </a:r>
          </a:p>
          <a:p>
            <a:pPr marL="0" indent="0">
              <a:lnSpc>
                <a:spcPct val="130000"/>
              </a:lnSpc>
              <a:buNone/>
            </a:pPr>
            <a:r>
              <a:rPr lang="en-NZ" sz="1100" dirty="0">
                <a:effectLst/>
                <a:ea typeface="Calibri" panose="020F0502020204030204" pitchFamily="34" charset="0"/>
                <a:cs typeface="Times New Roman" panose="02020603050405020304" pitchFamily="18" charset="0"/>
              </a:rPr>
              <a:t>Even in retirement, he continues to be actively involved in global training initiatives. His consultancy work, alongside his engagements with Men’s Shed and Rotary activities, speaks volumes of his dedication to community service. </a:t>
            </a:r>
          </a:p>
          <a:p>
            <a:pPr marL="0" indent="0">
              <a:lnSpc>
                <a:spcPct val="130000"/>
              </a:lnSpc>
              <a:buNone/>
            </a:pPr>
            <a:r>
              <a:rPr lang="en-NZ" sz="1100" dirty="0">
                <a:effectLst/>
                <a:ea typeface="Calibri" panose="020F0502020204030204" pitchFamily="34" charset="0"/>
                <a:cs typeface="Times New Roman" panose="02020603050405020304" pitchFamily="18" charset="0"/>
              </a:rPr>
              <a:t>In summary, his outstanding career, marked by ground-breaking contributions to his field and unwavering commitment to education and safety, is truly deserving of recognition and celebration. We wholeheartedly endorse him for this esteemed award.</a:t>
            </a: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erson holding a plaque&#10;&#10;Description automatically generated">
            <a:extLst>
              <a:ext uri="{FF2B5EF4-FFF2-40B4-BE49-F238E27FC236}">
                <a16:creationId xmlns:a16="http://schemas.microsoft.com/office/drawing/2014/main" id="{6C558BD4-D9D5-749D-A31F-C935E79E049C}"/>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Picture 4" descr="A green and blue logo&#10;&#10;Description automatically generated">
            <a:extLst>
              <a:ext uri="{FF2B5EF4-FFF2-40B4-BE49-F238E27FC236}">
                <a16:creationId xmlns:a16="http://schemas.microsoft.com/office/drawing/2014/main" id="{EF2E9D12-81DD-CE8A-60D8-A9A14791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D66D02F6-D244-BD2B-2484-64D61FE7451F}"/>
              </a:ext>
            </a:extLst>
          </p:cNvPr>
          <p:cNvSpPr txBox="1"/>
          <p:nvPr/>
        </p:nvSpPr>
        <p:spPr>
          <a:xfrm>
            <a:off x="164927" y="1517667"/>
            <a:ext cx="1346548" cy="230832"/>
          </a:xfrm>
          <a:prstGeom prst="rect">
            <a:avLst/>
          </a:prstGeom>
          <a:noFill/>
        </p:spPr>
        <p:txBody>
          <a:bodyPr wrap="square" rtlCol="0">
            <a:spAutoFit/>
          </a:bodyPr>
          <a:lstStyle/>
          <a:p>
            <a:r>
              <a:rPr lang="en-NZ" sz="900" i="1" dirty="0"/>
              <a:t>Cont. from prev. page</a:t>
            </a:r>
          </a:p>
        </p:txBody>
      </p:sp>
    </p:spTree>
    <p:extLst>
      <p:ext uri="{BB962C8B-B14F-4D97-AF65-F5344CB8AC3E}">
        <p14:creationId xmlns:p14="http://schemas.microsoft.com/office/powerpoint/2010/main" val="8753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dirty="0"/>
              <a:t>Fellow – Pat Silcock</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500" dirty="0">
                <a:effectLst/>
                <a:ea typeface="Times New Roman" panose="02020603050405020304" pitchFamily="18" charset="0"/>
                <a:cs typeface="Times New Roman" panose="02020603050405020304" pitchFamily="18" charset="0"/>
              </a:rPr>
              <a:t>Our first Fellow for 2024 has an impressive record of carrying out R&amp;D leading to the creation of new knowledge for the food industry. He has been part of the commercially funded Product Development Research Centre in the Department of Food Science, University of Otago for 30 years and the Manager for the</a:t>
            </a:r>
            <a:r>
              <a:rPr lang="en-GB" sz="1500" spc="-2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last</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20</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years.</a:t>
            </a:r>
            <a:r>
              <a:rPr lang="en-GB" sz="1500" spc="20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The longevity of the PDRC, the amount of return business this person has generated over PDRC’s more</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than</a:t>
            </a:r>
            <a:r>
              <a:rPr lang="en-GB" sz="1500" spc="-1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30-year</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tenure</a:t>
            </a:r>
            <a:r>
              <a:rPr lang="en-GB" sz="1500" spc="-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and</a:t>
            </a:r>
            <a:r>
              <a:rPr lang="en-GB" sz="1500" spc="-1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the</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number</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of</a:t>
            </a:r>
            <a:r>
              <a:rPr lang="en-GB" sz="1500" spc="-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products</a:t>
            </a:r>
            <a:r>
              <a:rPr lang="en-GB" sz="1500" spc="-1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and</a:t>
            </a:r>
            <a:r>
              <a:rPr lang="en-GB" sz="1500" spc="-1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patents</a:t>
            </a:r>
            <a:r>
              <a:rPr lang="en-GB" sz="1500" spc="-10"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(7)</a:t>
            </a:r>
            <a:r>
              <a:rPr lang="en-GB" sz="1500" spc="-15" dirty="0">
                <a:effectLst/>
                <a:ea typeface="Times New Roman" panose="02020603050405020304" pitchFamily="18" charset="0"/>
                <a:cs typeface="Times New Roman" panose="02020603050405020304" pitchFamily="18" charset="0"/>
              </a:rPr>
              <a:t> </a:t>
            </a:r>
            <a:r>
              <a:rPr lang="en-GB" sz="1500" dirty="0">
                <a:effectLst/>
                <a:ea typeface="Times New Roman" panose="02020603050405020304" pitchFamily="18" charset="0"/>
                <a:cs typeface="Times New Roman" panose="02020603050405020304" pitchFamily="18" charset="0"/>
              </a:rPr>
              <a:t>produced</a:t>
            </a:r>
            <a:r>
              <a:rPr lang="en-GB" sz="1500" spc="-10" dirty="0">
                <a:effectLst/>
                <a:ea typeface="Times New Roman" panose="02020603050405020304" pitchFamily="18" charset="0"/>
                <a:cs typeface="Times New Roman" panose="02020603050405020304" pitchFamily="18" charset="0"/>
              </a:rPr>
              <a:t> are </a:t>
            </a:r>
            <a:r>
              <a:rPr lang="en-GB" sz="1500" dirty="0">
                <a:effectLst/>
                <a:ea typeface="Times New Roman" panose="02020603050405020304" pitchFamily="18" charset="0"/>
                <a:cs typeface="Times New Roman" panose="02020603050405020304" pitchFamily="18" charset="0"/>
              </a:rPr>
              <a:t>evidence of the value of his food science expertise to the food industry.</a:t>
            </a:r>
            <a:endParaRPr lang="en-NZ" sz="1500" dirty="0">
              <a:effectLst/>
              <a:ea typeface="Times New Roman" panose="02020603050405020304" pitchFamily="18" charset="0"/>
              <a:cs typeface="Times New Roman" panose="02020603050405020304" pitchFamily="18" charset="0"/>
            </a:endParaRPr>
          </a:p>
          <a:p>
            <a:pPr marL="0" indent="0">
              <a:buNone/>
            </a:pPr>
            <a:r>
              <a:rPr lang="en-GB" sz="1500" dirty="0">
                <a:effectLst/>
                <a:ea typeface="Times New Roman" panose="02020603050405020304" pitchFamily="18" charset="0"/>
                <a:cs typeface="Times New Roman" panose="02020603050405020304" pitchFamily="18" charset="0"/>
              </a:rPr>
              <a:t>He is </a:t>
            </a:r>
            <a:r>
              <a:rPr lang="en-GB" sz="1500" spc="-30" dirty="0">
                <a:effectLst/>
                <a:ea typeface="Times New Roman" panose="02020603050405020304" pitchFamily="18" charset="0"/>
                <a:cs typeface="Times New Roman" panose="02020603050405020304" pitchFamily="18" charset="0"/>
              </a:rPr>
              <a:t> an effective science communicator and a well-liked and respected in his teaching roles with 182 scientific conference presentations plus numerous industry presentations.</a:t>
            </a:r>
            <a:endParaRPr lang="en-NZ" sz="1500" dirty="0">
              <a:effectLst/>
              <a:ea typeface="Times New Roman" panose="02020603050405020304" pitchFamily="18" charset="0"/>
              <a:cs typeface="Times New Roman" panose="02020603050405020304" pitchFamily="18" charset="0"/>
            </a:endParaRPr>
          </a:p>
          <a:p>
            <a:pPr marL="0" indent="0">
              <a:buNone/>
            </a:pPr>
            <a:r>
              <a:rPr lang="en-GB" sz="1500" spc="-30" dirty="0">
                <a:effectLst/>
                <a:ea typeface="Times New Roman" panose="02020603050405020304" pitchFamily="18" charset="0"/>
                <a:cs typeface="Times New Roman" panose="02020603050405020304" pitchFamily="18" charset="0"/>
              </a:rPr>
              <a:t>He has fulfilled roles in support of industry bodies throughout his career and contributed hugely to NZIFST through his local branch, as a committee member for many years and served as a member of the NZIFST Board and is a past recipient of the NZIFST Ron Hooker award for service to a branch of the Institute</a:t>
            </a:r>
            <a:endParaRPr lang="en-NZ" sz="1500" dirty="0">
              <a:effectLst/>
              <a:ea typeface="Times New Roman" panose="02020603050405020304" pitchFamily="18" charset="0"/>
              <a:cs typeface="Times New Roman" panose="02020603050405020304" pitchFamily="18" charset="0"/>
            </a:endParaRPr>
          </a:p>
          <a:p>
            <a:endParaRPr lang="en-NZ" sz="1500" dirty="0"/>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person holding a certificate&#10;&#10;Description automatically generated">
            <a:extLst>
              <a:ext uri="{FF2B5EF4-FFF2-40B4-BE49-F238E27FC236}">
                <a16:creationId xmlns:a16="http://schemas.microsoft.com/office/drawing/2014/main" id="{1CA46617-F374-866C-50EC-CF0A6B24CA41}"/>
              </a:ext>
            </a:extLst>
          </p:cNvPr>
          <p:cNvPicPr>
            <a:picLocks noChangeAspect="1"/>
          </p:cNvPicPr>
          <p:nvPr/>
        </p:nvPicPr>
        <p:blipFill>
          <a:blip r:embed="rId2">
            <a:extLst>
              <a:ext uri="{28A0092B-C50C-407E-A947-70E740481C1C}">
                <a14:useLocalDpi xmlns:a14="http://schemas.microsoft.com/office/drawing/2010/main" val="0"/>
              </a:ext>
            </a:extLst>
          </a:blip>
          <a:srcRect r="-3" b="806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9" name="Picture 8" descr="A green and blue logo&#10;&#10;Description automatically generated">
            <a:extLst>
              <a:ext uri="{FF2B5EF4-FFF2-40B4-BE49-F238E27FC236}">
                <a16:creationId xmlns:a16="http://schemas.microsoft.com/office/drawing/2014/main" id="{40187758-D9E2-E9A4-3D14-1D664BA79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4407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dirty="0"/>
              <a:t>Fellow – John Lawson</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300">
                <a:effectLst/>
                <a:ea typeface="Times New Roman" panose="02020603050405020304" pitchFamily="18" charset="0"/>
                <a:cs typeface="Times New Roman" panose="02020603050405020304" pitchFamily="18" charset="0"/>
              </a:rPr>
              <a:t>Our next Fellow studied Biotechnology and Bioprocess engineering at Massey University and worked in the dairy, food and beverage industries before joining the recruitment industry and establishing his own agency in l992. The agency has a reputation for providing quality recruitment services to New Zealand businesses with a particular skill in the food sector. His integrity and professionalism is beyond reproach.</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Through this work he has made a valuable contribution to our industry. His company has strong relationships with many of New Zealand's large food companies, ensuring that their staff needs are filled. </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He is always approachable, freely sharing his knowledge and expertise with the entire Institute around how to build the best possible career for NZIFST members for the long term. Many of our members will have been helped find a role, or a staff member, by this man and his company.</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Regarding the NZIFST, he has been a quiet contributor to our organisation, working actively in the Career Promotion programmes in the 1990s, writing a regular careers column for Food New Zealand since 2005, presenting at five conferences during that time and sponsoring the Young Technologists Careers evenings on several occasions. He is currently working with our Board on the lnstitute's Strategy Refresh project. Those involved in the Institute may take for granted his advice and support, but it is rare for recruiters to do this.</a:t>
            </a:r>
            <a:endParaRPr lang="en-NZ" sz="1300">
              <a:effectLst/>
              <a:ea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descr="A person holding a certificate&#10;&#10;Description automatically generated">
            <a:extLst>
              <a:ext uri="{FF2B5EF4-FFF2-40B4-BE49-F238E27FC236}">
                <a16:creationId xmlns:a16="http://schemas.microsoft.com/office/drawing/2014/main" id="{62DF20EA-C3B8-B0F0-92B4-D9C3E2CFBF0C}"/>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1" name="Picture 10" descr="A green and blue logo&#10;&#10;Description automatically generated">
            <a:extLst>
              <a:ext uri="{FF2B5EF4-FFF2-40B4-BE49-F238E27FC236}">
                <a16:creationId xmlns:a16="http://schemas.microsoft.com/office/drawing/2014/main" id="{6D158160-E88A-3CBE-2131-84D5E23F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98486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359399" cy="1325563"/>
          </a:xfrm>
        </p:spPr>
        <p:txBody>
          <a:bodyPr>
            <a:normAutofit/>
          </a:bodyPr>
          <a:lstStyle/>
          <a:p>
            <a:r>
              <a:rPr lang="en-NZ" dirty="0"/>
              <a:t>Fellow – Graham Eyres</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300">
                <a:effectLst/>
                <a:ea typeface="Times New Roman" panose="02020603050405020304" pitchFamily="18" charset="0"/>
                <a:cs typeface="Times New Roman" panose="02020603050405020304" pitchFamily="18" charset="0"/>
              </a:rPr>
              <a:t>Our next Fellow is an excellent communicator and a well-liked and respected teacher and supervisor of undergraduate and post-graduate students. He has</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an impressive record of carrying out research and development leading to the creation of new knowledge for the food industry as evidenced by his 7 book chapters, 54 scientific papers, and 10 refereed conference proceedings</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He also has an extensive track record of governmental research funding, including research on 17 industry funded projects.</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He has a strong record in supporting the food industry through media commentary and involvement with activities designed to promote careers including his extensive involvement with Hands- on at Otago (2015-2024) and numerous School visits.</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He is actively involved in our Institute, holding the position of Chair of his local branch for 8 years, and staying on the committee since then as Secretary. His contribution to the 2022 conference and Chairing of the 2023 conference was valued by all.</a:t>
            </a:r>
            <a:endParaRPr lang="en-NZ" sz="1300">
              <a:effectLst/>
              <a:ea typeface="Times New Roman" panose="02020603050405020304" pitchFamily="18" charset="0"/>
              <a:cs typeface="Times New Roman" panose="02020603050405020304" pitchFamily="18" charset="0"/>
            </a:endParaRPr>
          </a:p>
          <a:p>
            <a:pPr marL="0" indent="0">
              <a:buNone/>
            </a:pPr>
            <a:r>
              <a:rPr lang="en-GB" sz="1300">
                <a:effectLst/>
                <a:ea typeface="Times New Roman" panose="02020603050405020304" pitchFamily="18" charset="0"/>
                <a:cs typeface="Times New Roman" panose="02020603050405020304" pitchFamily="18" charset="0"/>
              </a:rPr>
              <a:t>His quiet effectiveness sees his many projects through to a successful conclusion. </a:t>
            </a:r>
            <a:endParaRPr lang="en-NZ" sz="1300">
              <a:effectLst/>
              <a:ea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certificate&#10;&#10;Description automatically generated">
            <a:extLst>
              <a:ext uri="{FF2B5EF4-FFF2-40B4-BE49-F238E27FC236}">
                <a16:creationId xmlns:a16="http://schemas.microsoft.com/office/drawing/2014/main" id="{9EA64DE6-B8BA-0CAB-8A0F-CE18524430DC}"/>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FF19398B-46E9-9654-F5B0-ECB7C6E99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9374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349239" cy="1325563"/>
          </a:xfrm>
        </p:spPr>
        <p:txBody>
          <a:bodyPr>
            <a:normAutofit/>
          </a:bodyPr>
          <a:lstStyle/>
          <a:p>
            <a:r>
              <a:rPr lang="en-NZ" dirty="0"/>
              <a:t>Fellow – Craig Houston</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100">
                <a:effectLst/>
                <a:ea typeface="Times New Roman" panose="02020603050405020304" pitchFamily="18" charset="0"/>
                <a:cs typeface="Times New Roman" panose="02020603050405020304" pitchFamily="18" charset="0"/>
              </a:rPr>
              <a:t>Our next Fellow has a rich tapestry of experience in research, development, and industry advancement. For a decade,  he served as Project Manager/Product Manager at ANZCO Foods, where his visionary leadership and strategic acumen drove the inception and execution of groundbreaking initiatives. </a:t>
            </a:r>
            <a:endParaRPr lang="en-NZ" sz="1100">
              <a:effectLst/>
              <a:ea typeface="Times New Roman" panose="02020603050405020304" pitchFamily="18" charset="0"/>
              <a:cs typeface="Times New Roman" panose="02020603050405020304" pitchFamily="18" charset="0"/>
            </a:endParaRPr>
          </a:p>
          <a:p>
            <a:pPr marL="0" indent="0">
              <a:buNone/>
            </a:pPr>
            <a:r>
              <a:rPr lang="en-GB" sz="1100">
                <a:effectLst/>
                <a:ea typeface="Times New Roman" panose="02020603050405020304" pitchFamily="18" charset="0"/>
                <a:cs typeface="Times New Roman" panose="02020603050405020304" pitchFamily="18" charset="0"/>
              </a:rPr>
              <a:t>Prior to that, he spent seven-years as Lab Manager for the ESR Food Micro and Food Chemistry lab where he facilitated pivotal research endeavours in collaboration with MPI, delving into critical areas such as food composition, contamination effects, and novel detection methodologies. </a:t>
            </a:r>
            <a:endParaRPr lang="en-NZ" sz="1100">
              <a:effectLst/>
              <a:ea typeface="Times New Roman" panose="02020603050405020304" pitchFamily="18" charset="0"/>
              <a:cs typeface="Times New Roman" panose="02020603050405020304" pitchFamily="18" charset="0"/>
            </a:endParaRPr>
          </a:p>
          <a:p>
            <a:pPr marL="0" indent="0">
              <a:buNone/>
            </a:pPr>
            <a:r>
              <a:rPr lang="en-GB" sz="1100">
                <a:effectLst/>
                <a:ea typeface="Times New Roman" panose="02020603050405020304" pitchFamily="18" charset="0"/>
                <a:cs typeface="Times New Roman" panose="02020603050405020304" pitchFamily="18" charset="0"/>
              </a:rPr>
              <a:t>His contribution to NZIFST is notable, with service in three conference committees and at branch level he has been an active member of the Canterbury Branch Committee for 10 years, including 3 years as treasurer, culminating in a four-year chairmanship. He also served on the NZIFST Board as a branch representative for 4 years.</a:t>
            </a:r>
            <a:endParaRPr lang="en-NZ" sz="1100">
              <a:effectLst/>
              <a:ea typeface="Times New Roman" panose="02020603050405020304" pitchFamily="18" charset="0"/>
              <a:cs typeface="Times New Roman" panose="02020603050405020304" pitchFamily="18" charset="0"/>
            </a:endParaRPr>
          </a:p>
          <a:p>
            <a:pPr marL="0" indent="0">
              <a:buNone/>
            </a:pPr>
            <a:r>
              <a:rPr lang="en-GB" sz="1100">
                <a:effectLst/>
                <a:ea typeface="Times New Roman" panose="02020603050405020304" pitchFamily="18" charset="0"/>
                <a:cs typeface="Times New Roman" panose="02020603050405020304" pitchFamily="18" charset="0"/>
              </a:rPr>
              <a:t>Beyond the confines of the NZIFST, His engagement with industry bodies such as </a:t>
            </a:r>
            <a:r>
              <a:rPr lang="en-GB" sz="1100" err="1">
                <a:effectLst/>
                <a:ea typeface="Times New Roman" panose="02020603050405020304" pitchFamily="18" charset="0"/>
                <a:cs typeface="Times New Roman" panose="02020603050405020304" pitchFamily="18" charset="0"/>
              </a:rPr>
              <a:t>BioTechNZ</a:t>
            </a:r>
            <a:r>
              <a:rPr lang="en-GB" sz="1100">
                <a:effectLst/>
                <a:ea typeface="Times New Roman" panose="02020603050405020304" pitchFamily="18" charset="0"/>
                <a:cs typeface="Times New Roman" panose="02020603050405020304" pitchFamily="18" charset="0"/>
              </a:rPr>
              <a:t> as a board member for 4 years and the Institute of Directors, underscores his commitment to broader industry advancement and professional development. </a:t>
            </a:r>
            <a:endParaRPr lang="en-NZ" sz="1100">
              <a:effectLst/>
              <a:ea typeface="Times New Roman" panose="02020603050405020304" pitchFamily="18" charset="0"/>
              <a:cs typeface="Times New Roman" panose="02020603050405020304" pitchFamily="18" charset="0"/>
            </a:endParaRPr>
          </a:p>
          <a:p>
            <a:pPr marL="0" indent="0">
              <a:buNone/>
            </a:pPr>
            <a:r>
              <a:rPr lang="en-GB" sz="1100">
                <a:effectLst/>
                <a:ea typeface="Times New Roman" panose="02020603050405020304" pitchFamily="18" charset="0"/>
                <a:cs typeface="Times New Roman" panose="02020603050405020304" pitchFamily="18" charset="0"/>
              </a:rPr>
              <a:t>He embodies the ethos of the NZIFST and continues to contribute towards further advancements in the realms of food science, technology, and industry development. His personal dedication, professional expertise, and collaborative spirit make him an exceptional candidate for fellowship</a:t>
            </a:r>
            <a:endParaRPr lang="en-NZ" sz="1100">
              <a:effectLst/>
              <a:ea typeface="Times New Roman" panose="02020603050405020304" pitchFamily="18" charset="0"/>
              <a:cs typeface="Times New Roman" panose="02020603050405020304" pitchFamily="18" charset="0"/>
            </a:endParaRPr>
          </a:p>
          <a:p>
            <a:pPr marL="0" indent="0">
              <a:buNone/>
            </a:pPr>
            <a:endParaRPr lang="en-NZ" sz="1100">
              <a:effectLst/>
              <a:ea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certificate&#10;&#10;Description automatically generated">
            <a:extLst>
              <a:ext uri="{FF2B5EF4-FFF2-40B4-BE49-F238E27FC236}">
                <a16:creationId xmlns:a16="http://schemas.microsoft.com/office/drawing/2014/main" id="{55142B03-765E-766F-8CAB-6E7D8C2ADB20}"/>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D5D0324E-1491-954F-BC1A-BB6C8AB8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2671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696529" cy="1325563"/>
          </a:xfrm>
        </p:spPr>
        <p:txBody>
          <a:bodyPr>
            <a:normAutofit/>
          </a:bodyPr>
          <a:lstStyle/>
          <a:p>
            <a:r>
              <a:rPr lang="en-NZ" dirty="0"/>
              <a:t>Fellow – Ben Sutherland</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100" dirty="0">
                <a:effectLst/>
                <a:ea typeface="Times New Roman" panose="02020603050405020304" pitchFamily="18" charset="0"/>
                <a:cs typeface="Times New Roman" panose="02020603050405020304" pitchFamily="18" charset="0"/>
              </a:rPr>
              <a:t>Our next, and final Fellow for this year has made an outstanding contribution to the institute and our industry. </a:t>
            </a:r>
            <a:endParaRPr lang="en-NZ" sz="1100" dirty="0">
              <a:effectLst/>
              <a:ea typeface="Times New Roman" panose="02020603050405020304" pitchFamily="18" charset="0"/>
              <a:cs typeface="Times New Roman" panose="02020603050405020304" pitchFamily="18" charset="0"/>
            </a:endParaRPr>
          </a:p>
          <a:p>
            <a:pPr marL="0" indent="0">
              <a:buNone/>
            </a:pPr>
            <a:r>
              <a:rPr lang="en-GB" sz="1100" dirty="0">
                <a:effectLst/>
                <a:ea typeface="Times New Roman" panose="02020603050405020304" pitchFamily="18" charset="0"/>
                <a:cs typeface="Times New Roman" panose="02020603050405020304" pitchFamily="18" charset="0"/>
              </a:rPr>
              <a:t>He started his working life as a professional chef, before completing his degree in Food Science at the University of Otago. </a:t>
            </a:r>
            <a:endParaRPr lang="en-NZ" sz="1100" dirty="0">
              <a:effectLst/>
              <a:ea typeface="Times New Roman" panose="02020603050405020304" pitchFamily="18" charset="0"/>
              <a:cs typeface="Times New Roman" panose="02020603050405020304" pitchFamily="18" charset="0"/>
            </a:endParaRPr>
          </a:p>
          <a:p>
            <a:pPr marL="0" indent="0">
              <a:buNone/>
            </a:pPr>
            <a:r>
              <a:rPr lang="en-GB" sz="1100" dirty="0">
                <a:effectLst/>
                <a:ea typeface="Times New Roman" panose="02020603050405020304" pitchFamily="18" charset="0"/>
                <a:cs typeface="Times New Roman" panose="02020603050405020304" pitchFamily="18" charset="0"/>
              </a:rPr>
              <a:t>His early food technology career was engaged in product development in New Zealand and in Australia. His roles spanned a variety of sectors in our industry: probiotics, chocolate, meat, and a variety of FMCG companies. </a:t>
            </a:r>
            <a:endParaRPr lang="en-NZ" sz="1100" dirty="0">
              <a:effectLst/>
              <a:ea typeface="Times New Roman" panose="02020603050405020304" pitchFamily="18" charset="0"/>
              <a:cs typeface="Times New Roman" panose="02020603050405020304" pitchFamily="18" charset="0"/>
            </a:endParaRPr>
          </a:p>
          <a:p>
            <a:pPr marL="0" indent="0">
              <a:buNone/>
            </a:pPr>
            <a:r>
              <a:rPr lang="en-GB" sz="1100" dirty="0">
                <a:effectLst/>
                <a:ea typeface="Times New Roman" panose="02020603050405020304" pitchFamily="18" charset="0"/>
                <a:cs typeface="Times New Roman" panose="02020603050405020304" pitchFamily="18" charset="0"/>
              </a:rPr>
              <a:t>For the last 10 years he has been Principal Food Technologist at Food Standards Australia New Zealand (FSANZ). This senior role involves risk management and the provision of food technology input to applications and proposals that seek to amend the Code, including standards associated with food additives, processing aids, novel foods, irradiation, commodity standards, chemical contaminants, prohibited botanicals and genetically modified foods. He also represents FSANZ externally in national and international forums and keeps abreast of emerging issues related to food technology that may have a regulatory impact. </a:t>
            </a:r>
            <a:endParaRPr lang="en-NZ" sz="1100" dirty="0">
              <a:effectLst/>
              <a:ea typeface="Times New Roman" panose="02020603050405020304" pitchFamily="18" charset="0"/>
              <a:cs typeface="Times New Roman" panose="02020603050405020304" pitchFamily="18" charset="0"/>
            </a:endParaRPr>
          </a:p>
          <a:p>
            <a:pPr marL="0" indent="0">
              <a:buNone/>
            </a:pPr>
            <a:r>
              <a:rPr lang="en-GB" sz="1100" dirty="0">
                <a:effectLst/>
                <a:ea typeface="Times New Roman" panose="02020603050405020304" pitchFamily="18" charset="0"/>
                <a:cs typeface="Times New Roman" panose="02020603050405020304" pitchFamily="18" charset="0"/>
              </a:rPr>
              <a:t>He is a strategic thinker with extended networks. He is able to work with the multiple disciplines within FSANZ and the trans-Tasman regulatory agencies, including New Zealand Food Safety (NZFS) and the Ministry for Primary Industries and stakeholders. </a:t>
            </a:r>
            <a:endParaRPr lang="en-NZ" sz="1100" dirty="0">
              <a:effectLst/>
              <a:ea typeface="Times New Roman" panose="02020603050405020304" pitchFamily="18" charset="0"/>
              <a:cs typeface="Times New Roman" panose="02020603050405020304" pitchFamily="18" charset="0"/>
            </a:endParaRPr>
          </a:p>
          <a:p>
            <a:pPr marL="0" indent="0">
              <a:buNone/>
            </a:pPr>
            <a:r>
              <a:rPr lang="en-GB" sz="1100" dirty="0">
                <a:effectLst/>
                <a:ea typeface="Times New Roman" panose="02020603050405020304" pitchFamily="18" charset="0"/>
                <a:cs typeface="Times New Roman" panose="02020603050405020304" pitchFamily="18" charset="0"/>
              </a:rPr>
              <a:t>He is an active member of NZIFST Central Branch having acted as Chairman for several years and longer as committee member. He has hosted numerous meetings and presentations during this time. He is adept at keeping the Branch together and active, committee meetings rolling along.</a:t>
            </a:r>
            <a:endParaRPr lang="en-NZ" sz="1100" dirty="0">
              <a:effectLst/>
              <a:ea typeface="Times New Roman" panose="02020603050405020304" pitchFamily="18" charset="0"/>
              <a:cs typeface="Times New Roman" panose="02020603050405020304" pitchFamily="18" charset="0"/>
            </a:endParaRPr>
          </a:p>
          <a:p>
            <a:pPr marL="0" indent="0">
              <a:buNone/>
            </a:pPr>
            <a:endParaRPr lang="en-NZ" sz="1100" dirty="0">
              <a:effectLst/>
              <a:ea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certificate&#10;&#10;Description automatically generated">
            <a:extLst>
              <a:ext uri="{FF2B5EF4-FFF2-40B4-BE49-F238E27FC236}">
                <a16:creationId xmlns:a16="http://schemas.microsoft.com/office/drawing/2014/main" id="{001C7A60-FD14-9E6F-5895-E7A28677E83A}"/>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2567F8D1-60A6-A3DF-715C-5A0E145C0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025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US" sz="2800" b="0" i="0">
                <a:effectLst/>
              </a:rPr>
              <a:t>Significant Contribution to Food Safety Award – </a:t>
            </a:r>
            <a:br>
              <a:rPr lang="en-US" sz="2800" b="0" i="0">
                <a:effectLst/>
              </a:rPr>
            </a:br>
            <a:r>
              <a:rPr lang="en-US" sz="2800" b="0" i="0">
                <a:effectLst/>
              </a:rPr>
              <a:t>Pierre Venter</a:t>
            </a:r>
            <a:endParaRPr lang="en-NZ" sz="2800"/>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fontAlgn="base">
              <a:buNone/>
            </a:pPr>
            <a:r>
              <a:rPr lang="en-US" sz="1100" b="0" i="0" dirty="0">
                <a:effectLst/>
              </a:rPr>
              <a:t>The Significant Contribution to </a:t>
            </a:r>
            <a:r>
              <a:rPr lang="en-US" sz="1100" dirty="0"/>
              <a:t>Food Safety Award is sponsored by New Zealand Food Safety.</a:t>
            </a:r>
          </a:p>
          <a:p>
            <a:pPr marL="0" indent="0" fontAlgn="base">
              <a:buNone/>
            </a:pPr>
            <a:r>
              <a:rPr lang="en-US" sz="1100" b="0" i="0" dirty="0">
                <a:effectLst/>
              </a:rPr>
              <a:t>Dr Venter leads a team at Fonterra Co-operative Group Limited who are behind the co-operative's food safety and quality science that underpins risk management.</a:t>
            </a:r>
          </a:p>
          <a:p>
            <a:pPr marL="0" indent="0" fontAlgn="base">
              <a:buNone/>
            </a:pPr>
            <a:r>
              <a:rPr lang="en-US" sz="1100" b="0" i="0" dirty="0">
                <a:effectLst/>
              </a:rPr>
              <a:t>As Director of Research and Development at Fonterra, Dr Venter has more than 20 years of innovation and extensive experience under his belt.</a:t>
            </a:r>
          </a:p>
          <a:p>
            <a:pPr marL="0" indent="0" fontAlgn="base">
              <a:buNone/>
            </a:pPr>
            <a:r>
              <a:rPr lang="en-US" sz="1100" b="0" i="0" dirty="0">
                <a:effectLst/>
              </a:rPr>
              <a:t>Dr Venter has contributed immensely to food safety in New Zealand and internationally throughout his career. He has built a reputation for transformation, operations </a:t>
            </a:r>
            <a:r>
              <a:rPr lang="en-US" sz="1100" b="0" i="0" dirty="0" err="1">
                <a:effectLst/>
              </a:rPr>
              <a:t>optimisation</a:t>
            </a:r>
            <a:r>
              <a:rPr lang="en-US" sz="1100" b="0" i="0" dirty="0">
                <a:effectLst/>
              </a:rPr>
              <a:t>, innovative strategic thinking, working with the highest level of integrity, and a deep commitment to product leadership culture and people development.</a:t>
            </a:r>
          </a:p>
          <a:p>
            <a:pPr marL="0" indent="0" fontAlgn="base">
              <a:buNone/>
            </a:pPr>
            <a:r>
              <a:rPr lang="en-US" sz="1100" b="0" i="0" dirty="0">
                <a:effectLst/>
              </a:rPr>
              <a:t>Among his team's many significant achievements are 2 global patents: a tool for advanced risk communication with a broad range of risk managers, including regulators and customers, and spatial modelling of pathogen distribution inside manufacturing facilities.</a:t>
            </a:r>
          </a:p>
          <a:p>
            <a:pPr marL="0" indent="0" fontAlgn="base">
              <a:buNone/>
            </a:pPr>
            <a:r>
              <a:rPr lang="en-US" sz="1100" b="0" i="0" dirty="0">
                <a:effectLst/>
              </a:rPr>
              <a:t>He has shown leadership in food safety science more broadly through his active support of other New Zealand businesses, dealing with food safety and quality challenges, fundamental research supervising post-graduate students, and his contributions to the New Zealand Food Safety and Science Research Centre.</a:t>
            </a:r>
          </a:p>
          <a:p>
            <a:pPr marL="0" indent="0">
              <a:buNone/>
            </a:pPr>
            <a:endParaRPr lang="en-NZ" sz="1100" dirty="0">
              <a:effectLst/>
              <a:ea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erson holding a trophy&#10;&#10;Description automatically generated">
            <a:extLst>
              <a:ext uri="{FF2B5EF4-FFF2-40B4-BE49-F238E27FC236}">
                <a16:creationId xmlns:a16="http://schemas.microsoft.com/office/drawing/2014/main" id="{474D3D8E-1A76-3B20-463F-B04505C738AE}"/>
              </a:ext>
            </a:extLst>
          </p:cNvPr>
          <p:cNvPicPr>
            <a:picLocks noChangeAspect="1"/>
          </p:cNvPicPr>
          <p:nvPr/>
        </p:nvPicPr>
        <p:blipFill>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8" name="Picture 7" descr="A green and blue logo&#10;&#10;Description automatically generated">
            <a:extLst>
              <a:ext uri="{FF2B5EF4-FFF2-40B4-BE49-F238E27FC236}">
                <a16:creationId xmlns:a16="http://schemas.microsoft.com/office/drawing/2014/main" id="{88DC36AB-A434-9A53-8454-16F50A6E5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42" name="Arc 4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A643BE06-EF92-FF13-37B6-8A4765743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247" y="508617"/>
            <a:ext cx="2601919" cy="605807"/>
          </a:xfrm>
          <a:prstGeom prst="rect">
            <a:avLst/>
          </a:prstGeom>
        </p:spPr>
      </p:pic>
    </p:spTree>
    <p:extLst>
      <p:ext uri="{BB962C8B-B14F-4D97-AF65-F5344CB8AC3E}">
        <p14:creationId xmlns:p14="http://schemas.microsoft.com/office/powerpoint/2010/main" val="339870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120561" cy="1325563"/>
          </a:xfrm>
        </p:spPr>
        <p:txBody>
          <a:bodyPr>
            <a:normAutofit/>
          </a:bodyPr>
          <a:lstStyle/>
          <a:p>
            <a:r>
              <a:rPr lang="en-NZ"/>
              <a:t>Emerging Leader – Tamara Sears</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NZ" sz="1300" dirty="0">
                <a:effectLst/>
                <a:uFill>
                  <a:solidFill>
                    <a:srgbClr val="000000"/>
                  </a:solidFill>
                </a:uFill>
                <a:ea typeface="Arial Unicode MS"/>
                <a:cs typeface="Times New Roman" panose="02020603050405020304" pitchFamily="18" charset="0"/>
              </a:rPr>
              <a:t>This award is to recognise a young technologist, or scientist, or engineer for their endeavour or achievement, and leadership potential, within the food industry.</a:t>
            </a:r>
          </a:p>
          <a:p>
            <a:pPr marL="0" indent="0">
              <a:buNone/>
            </a:pPr>
            <a:r>
              <a:rPr lang="en-GB" sz="1300" dirty="0">
                <a:effectLst/>
                <a:ea typeface="Times New Roman" panose="02020603050405020304" pitchFamily="18" charset="0"/>
                <a:cs typeface="Times New Roman" panose="02020603050405020304" pitchFamily="18" charset="0"/>
              </a:rPr>
              <a:t>This year’s winner graduated with a Bachelor of Food Technology (Honours) from Massey University in 2018. While completing her studies, she worked as a Research Assistant at Comvita Limited as well as a summer intern at the Fonterra Research &amp; Development Centre. On graduation she joined Fonterra Brands NZ in 2018 as a Development Technologist for Cheese &amp; Spreads based in Eltham Taranaki and last year, she was been promoted to Senior Development Technologist.</a:t>
            </a:r>
            <a:endParaRPr lang="en-NZ" sz="1300" dirty="0">
              <a:effectLst/>
              <a:ea typeface="Times New Roman" panose="02020603050405020304" pitchFamily="18" charset="0"/>
              <a:cs typeface="Times New Roman" panose="02020603050405020304" pitchFamily="18" charset="0"/>
            </a:endParaRPr>
          </a:p>
          <a:p>
            <a:pPr marL="0" indent="0">
              <a:buNone/>
            </a:pPr>
            <a:r>
              <a:rPr lang="en-GB" sz="1300" dirty="0">
                <a:effectLst/>
                <a:ea typeface="Times New Roman" panose="02020603050405020304" pitchFamily="18" charset="0"/>
                <a:cs typeface="Times New Roman" panose="02020603050405020304" pitchFamily="18" charset="0"/>
              </a:rPr>
              <a:t>In this role she continues to shine and show her abilities to help others grow and has shown great leadership at a site level supporting with key initiatives and strategic discussions on long term business planning.</a:t>
            </a:r>
            <a:endParaRPr lang="en-NZ" sz="1300" dirty="0">
              <a:effectLst/>
              <a:ea typeface="Times New Roman" panose="02020603050405020304" pitchFamily="18" charset="0"/>
              <a:cs typeface="Times New Roman" panose="02020603050405020304" pitchFamily="18" charset="0"/>
            </a:endParaRPr>
          </a:p>
          <a:p>
            <a:pPr marL="0" indent="0">
              <a:buNone/>
            </a:pPr>
            <a:r>
              <a:rPr lang="en-GB" sz="1300" dirty="0">
                <a:effectLst/>
                <a:ea typeface="Times New Roman" panose="02020603050405020304" pitchFamily="18" charset="0"/>
                <a:cs typeface="Times New Roman" panose="02020603050405020304" pitchFamily="18" charset="0"/>
              </a:rPr>
              <a:t>Tamara has significant leadership potential both inside and outside work. She is always willing to help others by sharing her knowledge,  supporting and coaching new technologists in systems such as Hamilton Grant as the R&amp;D representative and teaching others the ways of working.</a:t>
            </a:r>
            <a:endParaRPr lang="en-NZ" sz="1300" dirty="0">
              <a:effectLst/>
              <a:ea typeface="Times New Roman" panose="02020603050405020304" pitchFamily="18" charset="0"/>
              <a:cs typeface="Times New Roman" panose="02020603050405020304" pitchFamily="18" charset="0"/>
            </a:endParaRPr>
          </a:p>
          <a:p>
            <a:pPr marL="0" indent="0">
              <a:buNone/>
            </a:pPr>
            <a:endParaRPr lang="en-NZ" sz="1300" dirty="0">
              <a:effectLst/>
              <a:ea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certificate&#10;&#10;Description automatically generated">
            <a:extLst>
              <a:ext uri="{FF2B5EF4-FFF2-40B4-BE49-F238E27FC236}">
                <a16:creationId xmlns:a16="http://schemas.microsoft.com/office/drawing/2014/main" id="{6D5913C6-9861-0A2C-F437-7C299227B2BB}"/>
              </a:ext>
            </a:extLst>
          </p:cNvPr>
          <p:cNvPicPr>
            <a:picLocks noChangeAspect="1"/>
          </p:cNvPicPr>
          <p:nvPr/>
        </p:nvPicPr>
        <p:blipFill>
          <a:blip r:embed="rId2">
            <a:extLst>
              <a:ext uri="{28A0092B-C50C-407E-A947-70E740481C1C}">
                <a14:useLocalDpi xmlns:a14="http://schemas.microsoft.com/office/drawing/2010/main" val="0"/>
              </a:ext>
            </a:extLst>
          </a:blip>
          <a:srcRect r="1" b="614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A29FC526-960E-4913-648C-DC927C1F2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1742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59CB2-47EC-1A22-9CEA-A18E1351F2A6}"/>
              </a:ext>
            </a:extLst>
          </p:cNvPr>
          <p:cNvSpPr>
            <a:spLocks noGrp="1"/>
          </p:cNvSpPr>
          <p:nvPr>
            <p:ph type="title"/>
          </p:nvPr>
        </p:nvSpPr>
        <p:spPr>
          <a:xfrm>
            <a:off x="838201" y="345810"/>
            <a:ext cx="5257799" cy="1325563"/>
          </a:xfrm>
        </p:spPr>
        <p:txBody>
          <a:bodyPr>
            <a:normAutofit/>
          </a:bodyPr>
          <a:lstStyle/>
          <a:p>
            <a:r>
              <a:rPr lang="en-NZ" sz="3100" dirty="0"/>
              <a:t>Mary Earle Mentorship Award – Chathurika Samarakoon</a:t>
            </a:r>
          </a:p>
        </p:txBody>
      </p:sp>
      <p:sp>
        <p:nvSpPr>
          <p:cNvPr id="3" name="Content Placeholder 2">
            <a:extLst>
              <a:ext uri="{FF2B5EF4-FFF2-40B4-BE49-F238E27FC236}">
                <a16:creationId xmlns:a16="http://schemas.microsoft.com/office/drawing/2014/main" id="{7F91BDD5-971C-2D99-7F50-1820034DFBC5}"/>
              </a:ext>
            </a:extLst>
          </p:cNvPr>
          <p:cNvSpPr>
            <a:spLocks noGrp="1"/>
          </p:cNvSpPr>
          <p:nvPr>
            <p:ph idx="1"/>
          </p:nvPr>
        </p:nvSpPr>
        <p:spPr>
          <a:xfrm>
            <a:off x="838201" y="1825625"/>
            <a:ext cx="5092194" cy="4351338"/>
          </a:xfrm>
        </p:spPr>
        <p:txBody>
          <a:bodyPr>
            <a:normAutofit/>
          </a:bodyPr>
          <a:lstStyle/>
          <a:p>
            <a:pPr marL="0" indent="0">
              <a:buNone/>
            </a:pPr>
            <a:r>
              <a:rPr lang="en-GB" sz="1100" b="0">
                <a:effectLst/>
                <a:latin typeface="Calibri" panose="020F0502020204030204" pitchFamily="34" charset="0"/>
                <a:ea typeface="Times New Roman" panose="02020603050405020304" pitchFamily="18" charset="0"/>
                <a:cs typeface="Lucida Grande"/>
              </a:rPr>
              <a:t>This award recognises members who have excelled at mentoring others in achieving their career objectives through moral, social and intellectual support.</a:t>
            </a:r>
            <a:endParaRPr lang="en-NZ" sz="1100" b="1">
              <a:effectLst/>
              <a:latin typeface="Calibri" panose="020F0502020204030204" pitchFamily="34" charset="0"/>
              <a:ea typeface="Times New Roman" panose="02020603050405020304" pitchFamily="18" charset="0"/>
              <a:cs typeface="Lucida Grande"/>
            </a:endParaRPr>
          </a:p>
          <a:p>
            <a:pPr marL="0" indent="0">
              <a:buNone/>
            </a:pPr>
            <a:r>
              <a:rPr lang="en-GB" sz="1100" b="0">
                <a:effectLst/>
                <a:latin typeface="Calibri" panose="020F0502020204030204" pitchFamily="34" charset="0"/>
                <a:ea typeface="Times New Roman" panose="02020603050405020304" pitchFamily="18" charset="0"/>
                <a:cs typeface="Lucida Grande"/>
              </a:rPr>
              <a:t>This person is a principal lecturer, researcher, an innovator, the Chair of the Waikato branch of the NZIFST and a supporter of future food scientists and technologists.</a:t>
            </a:r>
            <a:endParaRPr lang="en-NZ" sz="1100" b="1">
              <a:effectLst/>
              <a:latin typeface="Calibri" panose="020F0502020204030204" pitchFamily="34" charset="0"/>
              <a:ea typeface="Times New Roman" panose="02020603050405020304" pitchFamily="18" charset="0"/>
              <a:cs typeface="Lucida Grande"/>
            </a:endParaRPr>
          </a:p>
          <a:p>
            <a:pPr marL="0" indent="0">
              <a:buNone/>
            </a:pPr>
            <a:r>
              <a:rPr lang="en-GB" sz="1100" b="0">
                <a:effectLst/>
                <a:latin typeface="Calibri" panose="020F0502020204030204" pitchFamily="34" charset="0"/>
                <a:ea typeface="Times New Roman" panose="02020603050405020304" pitchFamily="18" charset="0"/>
                <a:cs typeface="Lucida Grande"/>
              </a:rPr>
              <a:t>She brings a passion and enthusiasm to education which is inspirational. She was also a major driver behind Wintec’s involvement in Science Spinners, bringing STEM education to under-privileged schools, and other instances of encouraging Students into Food Science, such as career days and campus tours.</a:t>
            </a:r>
            <a:endParaRPr lang="en-NZ" sz="1100" b="1">
              <a:effectLst/>
              <a:latin typeface="Calibri" panose="020F0502020204030204" pitchFamily="34" charset="0"/>
              <a:ea typeface="Times New Roman" panose="02020603050405020304" pitchFamily="18" charset="0"/>
              <a:cs typeface="Lucida Grande"/>
            </a:endParaRPr>
          </a:p>
          <a:p>
            <a:pPr marL="0" indent="0">
              <a:buNone/>
            </a:pPr>
            <a:r>
              <a:rPr lang="en-GB" sz="1100" b="0">
                <a:effectLst/>
                <a:latin typeface="Calibri" panose="020F0502020204030204" pitchFamily="34" charset="0"/>
                <a:ea typeface="Times New Roman" panose="02020603050405020304" pitchFamily="18" charset="0"/>
                <a:cs typeface="Lucida Grande"/>
              </a:rPr>
              <a:t>As Chair of Waikato </a:t>
            </a:r>
            <a:r>
              <a:rPr lang="en-GB" sz="1100">
                <a:latin typeface="Calibri" panose="020F0502020204030204" pitchFamily="34" charset="0"/>
                <a:ea typeface="Times New Roman" panose="02020603050405020304" pitchFamily="18" charset="0"/>
                <a:cs typeface="Lucida Grande"/>
              </a:rPr>
              <a:t>Branch,</a:t>
            </a:r>
            <a:r>
              <a:rPr lang="en-GB" sz="1100" b="0">
                <a:effectLst/>
                <a:latin typeface="Calibri" panose="020F0502020204030204" pitchFamily="34" charset="0"/>
                <a:ea typeface="Times New Roman" panose="02020603050405020304" pitchFamily="18" charset="0"/>
                <a:cs typeface="Lucida Grande"/>
              </a:rPr>
              <a:t> she developed a strong and holistic plan for the branch to revive it and bring energy to it. Her ideas around FED Talks were so successful these have now been implemented nationally.</a:t>
            </a:r>
            <a:endParaRPr lang="en-NZ" sz="1100" b="1">
              <a:effectLst/>
              <a:latin typeface="Calibri" panose="020F0502020204030204" pitchFamily="34" charset="0"/>
              <a:ea typeface="Times New Roman" panose="02020603050405020304" pitchFamily="18" charset="0"/>
              <a:cs typeface="Lucida Grande"/>
            </a:endParaRPr>
          </a:p>
          <a:p>
            <a:pPr marL="0" indent="0">
              <a:buNone/>
            </a:pPr>
            <a:r>
              <a:rPr lang="en-GB" sz="1100" b="0">
                <a:effectLst/>
                <a:latin typeface="Calibri" panose="020F0502020204030204" pitchFamily="34" charset="0"/>
                <a:ea typeface="Times New Roman" panose="02020603050405020304" pitchFamily="18" charset="0"/>
                <a:cs typeface="Lucida Grande"/>
              </a:rPr>
              <a:t>Her passion for promoting and inspiring future food scientists and technologists is evident in everything she does, and her students are very lucky to have her. She puts focus on organising student tours to food industries and organises guest speakers to Wintec to spark the interest of her students in science and technology and show them how their studies are applied in the working world.</a:t>
            </a:r>
            <a:endParaRPr lang="en-NZ" sz="1100" b="1">
              <a:effectLst/>
              <a:latin typeface="Calibri" panose="020F0502020204030204" pitchFamily="34" charset="0"/>
              <a:ea typeface="Times New Roman" panose="02020603050405020304" pitchFamily="18" charset="0"/>
              <a:cs typeface="Lucida Grande"/>
            </a:endParaRPr>
          </a:p>
          <a:p>
            <a:pPr marL="0" indent="0">
              <a:buNone/>
            </a:pPr>
            <a:r>
              <a:rPr lang="en-GB" sz="1100" b="0">
                <a:effectLst/>
                <a:latin typeface="Calibri" panose="020F0502020204030204" pitchFamily="34" charset="0"/>
                <a:ea typeface="Times New Roman" panose="02020603050405020304" pitchFamily="18" charset="0"/>
                <a:cs typeface="Lucida Grande"/>
              </a:rPr>
              <a:t>She also engages in community work where she is a committee member at the Sri Lanka Friendship Society Waikato.</a:t>
            </a:r>
            <a:endParaRPr lang="en-NZ" sz="1100" b="1">
              <a:effectLst/>
              <a:latin typeface="Calibri" panose="020F0502020204030204" pitchFamily="34" charset="0"/>
              <a:ea typeface="Times New Roman" panose="02020603050405020304" pitchFamily="18" charset="0"/>
              <a:cs typeface="Lucida Grande"/>
            </a:endParaRPr>
          </a:p>
          <a:p>
            <a:pPr marL="0" indent="0">
              <a:buNone/>
            </a:pPr>
            <a:endParaRPr lang="en-NZ" sz="1100">
              <a:effectLst/>
              <a:ea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holding a certificate&#10;&#10;Description automatically generated">
            <a:extLst>
              <a:ext uri="{FF2B5EF4-FFF2-40B4-BE49-F238E27FC236}">
                <a16:creationId xmlns:a16="http://schemas.microsoft.com/office/drawing/2014/main" id="{343AE5BB-98BF-E017-3DAA-CACCAB48C29E}"/>
              </a:ext>
            </a:extLst>
          </p:cNvPr>
          <p:cNvPicPr>
            <a:picLocks noChangeAspect="1"/>
          </p:cNvPicPr>
          <p:nvPr/>
        </p:nvPicPr>
        <p:blipFill>
          <a:blip r:embed="rId2">
            <a:extLst>
              <a:ext uri="{28A0092B-C50C-407E-A947-70E740481C1C}">
                <a14:useLocalDpi xmlns:a14="http://schemas.microsoft.com/office/drawing/2010/main" val="0"/>
              </a:ext>
            </a:extLst>
          </a:blip>
          <a:srcRect r="1" b="542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green and blue logo&#10;&#10;Description automatically generated">
            <a:extLst>
              <a:ext uri="{FF2B5EF4-FFF2-40B4-BE49-F238E27FC236}">
                <a16:creationId xmlns:a16="http://schemas.microsoft.com/office/drawing/2014/main" id="{B022348C-63D3-E6C7-0E08-3666A3EB0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24" y="186480"/>
            <a:ext cx="2611378" cy="2897043"/>
          </a:xfrm>
          <a:prstGeom prst="rect">
            <a:avLst/>
          </a:prstGeom>
        </p:spPr>
      </p:pic>
      <p:sp>
        <p:nvSpPr>
          <p:cNvPr id="57" name="Arc 5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88318339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FFFFFF"/>
      </a:lt2>
      <a:accent1>
        <a:srgbClr val="4472C4"/>
      </a:accent1>
      <a:accent2>
        <a:srgbClr val="00B050"/>
      </a:accent2>
      <a:accent3>
        <a:srgbClr val="A5A5A5"/>
      </a:accent3>
      <a:accent4>
        <a:srgbClr val="0070C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TotalTime>
  <Words>3240</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Unicode MS</vt:lpstr>
      <vt:lpstr>Calibri</vt:lpstr>
      <vt:lpstr>Calibri Light</vt:lpstr>
      <vt:lpstr>Times New Roman</vt:lpstr>
      <vt:lpstr>Office Theme</vt:lpstr>
      <vt:lpstr>NZIFST Annual Conference</vt:lpstr>
      <vt:lpstr>Fellow – Pat Silcock</vt:lpstr>
      <vt:lpstr>Fellow – John Lawson</vt:lpstr>
      <vt:lpstr>Fellow – Graham Eyres</vt:lpstr>
      <vt:lpstr>Fellow – Craig Houston</vt:lpstr>
      <vt:lpstr>Fellow – Ben Sutherland</vt:lpstr>
      <vt:lpstr>Significant Contribution to Food Safety Award –  Pierre Venter</vt:lpstr>
      <vt:lpstr>Emerging Leader – Tamara Sears</vt:lpstr>
      <vt:lpstr>Mary Earle Mentorship Award – Chathurika Samarakoon</vt:lpstr>
      <vt:lpstr>Lifetime Achievement Award – Peter Gwatkin</vt:lpstr>
      <vt:lpstr>Ron Hooker Award –  Bob Olayo</vt:lpstr>
      <vt:lpstr>Exceptional Leadership In the Food Industry Award –  Debbie Hawkes</vt:lpstr>
      <vt:lpstr>JC Andrews Award –  Chris Bloore</vt:lpstr>
      <vt:lpstr>JC Andrews Award –  Chris Bloore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NZIFST Annual Conference</dc:title>
  <dc:creator>Wendy Bayliss</dc:creator>
  <cp:lastModifiedBy>Wendy Bayliss</cp:lastModifiedBy>
  <cp:revision>7</cp:revision>
  <cp:lastPrinted>2024-08-16T01:22:45Z</cp:lastPrinted>
  <dcterms:created xsi:type="dcterms:W3CDTF">2023-07-11T19:19:54Z</dcterms:created>
  <dcterms:modified xsi:type="dcterms:W3CDTF">2024-08-16T01:23:44Z</dcterms:modified>
</cp:coreProperties>
</file>